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6"/>
  </p:notesMasterIdLst>
  <p:handoutMasterIdLst>
    <p:handoutMasterId r:id="rId17"/>
  </p:handoutMasterIdLst>
  <p:sldIdLst>
    <p:sldId id="256" r:id="rId2"/>
    <p:sldId id="257" r:id="rId3"/>
    <p:sldId id="260" r:id="rId4"/>
    <p:sldId id="262" r:id="rId5"/>
    <p:sldId id="261" r:id="rId6"/>
    <p:sldId id="259" r:id="rId7"/>
    <p:sldId id="258" r:id="rId8"/>
    <p:sldId id="263" r:id="rId9"/>
    <p:sldId id="268" r:id="rId10"/>
    <p:sldId id="267" r:id="rId11"/>
    <p:sldId id="266" r:id="rId12"/>
    <p:sldId id="265" r:id="rId13"/>
    <p:sldId id="264" r:id="rId14"/>
    <p:sldId id="269"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04B4850-ADFA-4144-8CA6-19F0B9F7C1C6}"/>
              </a:ext>
            </a:extLst>
          </p:cNvPr>
          <p:cNvSpPr>
            <a:spLocks noGrp="1"/>
          </p:cNvSpPr>
          <p:nvPr>
            <p:ph type="hdr" sz="quarter"/>
          </p:nvPr>
        </p:nvSpPr>
        <p:spPr>
          <a:xfrm>
            <a:off x="1" y="1"/>
            <a:ext cx="3170238" cy="481013"/>
          </a:xfrm>
          <a:prstGeom prst="rect">
            <a:avLst/>
          </a:prstGeom>
        </p:spPr>
        <p:txBody>
          <a:bodyPr vert="horz" lIns="91430" tIns="45715" rIns="91430" bIns="45715"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2FEF9446-58F3-4F59-944D-39BB2F0E8066}"/>
              </a:ext>
            </a:extLst>
          </p:cNvPr>
          <p:cNvSpPr>
            <a:spLocks noGrp="1"/>
          </p:cNvSpPr>
          <p:nvPr>
            <p:ph type="dt" sz="quarter" idx="1"/>
          </p:nvPr>
        </p:nvSpPr>
        <p:spPr>
          <a:xfrm>
            <a:off x="4143375" y="1"/>
            <a:ext cx="3170238" cy="481013"/>
          </a:xfrm>
          <a:prstGeom prst="rect">
            <a:avLst/>
          </a:prstGeom>
        </p:spPr>
        <p:txBody>
          <a:bodyPr vert="horz" lIns="91430" tIns="45715" rIns="91430" bIns="45715" rtlCol="0"/>
          <a:lstStyle>
            <a:lvl1pPr algn="r">
              <a:defRPr sz="1200"/>
            </a:lvl1pPr>
          </a:lstStyle>
          <a:p>
            <a:r>
              <a:rPr lang="en-US" sz="1000">
                <a:latin typeface="Arial" panose="020B0604020202020204" pitchFamily="34" charset="0"/>
                <a:cs typeface="Arial" panose="020B0604020202020204" pitchFamily="34" charset="0"/>
              </a:rPr>
              <a:t>3/7/2021 pm</a:t>
            </a:r>
          </a:p>
        </p:txBody>
      </p:sp>
      <p:sp>
        <p:nvSpPr>
          <p:cNvPr id="4" name="Footer Placeholder 3">
            <a:extLst>
              <a:ext uri="{FF2B5EF4-FFF2-40B4-BE49-F238E27FC236}">
                <a16:creationId xmlns:a16="http://schemas.microsoft.com/office/drawing/2014/main" id="{487B5F04-C8CD-4797-BA27-709D1C95D32D}"/>
              </a:ext>
            </a:extLst>
          </p:cNvPr>
          <p:cNvSpPr>
            <a:spLocks noGrp="1"/>
          </p:cNvSpPr>
          <p:nvPr>
            <p:ph type="ftr" sz="quarter" idx="2"/>
          </p:nvPr>
        </p:nvSpPr>
        <p:spPr>
          <a:xfrm>
            <a:off x="1" y="9120188"/>
            <a:ext cx="3170238" cy="481012"/>
          </a:xfrm>
          <a:prstGeom prst="rect">
            <a:avLst/>
          </a:prstGeom>
        </p:spPr>
        <p:txBody>
          <a:bodyPr vert="horz" lIns="91430" tIns="45715" rIns="91430" bIns="45715"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A8A32317-B6A0-40C1-9557-414D390611E2}"/>
              </a:ext>
            </a:extLst>
          </p:cNvPr>
          <p:cNvSpPr>
            <a:spLocks noGrp="1"/>
          </p:cNvSpPr>
          <p:nvPr>
            <p:ph type="sldNum" sz="quarter" idx="3"/>
          </p:nvPr>
        </p:nvSpPr>
        <p:spPr>
          <a:xfrm>
            <a:off x="4143375" y="9120188"/>
            <a:ext cx="3170238" cy="481012"/>
          </a:xfrm>
          <a:prstGeom prst="rect">
            <a:avLst/>
          </a:prstGeom>
        </p:spPr>
        <p:txBody>
          <a:bodyPr vert="horz" lIns="91430" tIns="45715" rIns="91430" bIns="45715" rtlCol="0" anchor="b"/>
          <a:lstStyle>
            <a:lvl1pPr algn="r">
              <a:defRPr sz="1200"/>
            </a:lvl1pPr>
          </a:lstStyle>
          <a:p>
            <a:fld id="{956E2806-B956-4863-B427-C5C83860BBD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0276453"/>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81013"/>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idx="1"/>
          </p:nvPr>
        </p:nvSpPr>
        <p:spPr>
          <a:xfrm>
            <a:off x="4143375" y="1"/>
            <a:ext cx="3170238" cy="481013"/>
          </a:xfrm>
          <a:prstGeom prst="rect">
            <a:avLst/>
          </a:prstGeom>
        </p:spPr>
        <p:txBody>
          <a:bodyPr vert="horz" lIns="91430" tIns="45715" rIns="91430" bIns="45715" rtlCol="0"/>
          <a:lstStyle>
            <a:lvl1pPr algn="r">
              <a:defRPr sz="1200"/>
            </a:lvl1pPr>
          </a:lstStyle>
          <a:p>
            <a:r>
              <a:rPr lang="en-US"/>
              <a:t>3/7/2021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30" tIns="45715" rIns="91430" bIns="45715"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20188"/>
            <a:ext cx="3170238" cy="481012"/>
          </a:xfrm>
          <a:prstGeom prst="rect">
            <a:avLst/>
          </a:prstGeom>
        </p:spPr>
        <p:txBody>
          <a:bodyPr vert="horz" lIns="91430" tIns="45715" rIns="91430" bIns="45715"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30" tIns="45715" rIns="91430" bIns="45715" rtlCol="0" anchor="b"/>
          <a:lstStyle>
            <a:lvl1pPr algn="r">
              <a:defRPr sz="1200"/>
            </a:lvl1pPr>
          </a:lstStyle>
          <a:p>
            <a:fld id="{B59D4D49-7054-49B7-975D-62CA4B3EE25A}" type="slidenum">
              <a:rPr lang="en-US" smtClean="0"/>
              <a:t>‹#›</a:t>
            </a:fld>
            <a:endParaRPr lang="en-US"/>
          </a:p>
        </p:txBody>
      </p:sp>
    </p:spTree>
    <p:extLst>
      <p:ext uri="{BB962C8B-B14F-4D97-AF65-F5344CB8AC3E}">
        <p14:creationId xmlns:p14="http://schemas.microsoft.com/office/powerpoint/2010/main" val="283983150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2622317"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2" name="Title 1"/>
          <p:cNvSpPr>
            <a:spLocks noGrp="1"/>
          </p:cNvSpPr>
          <p:nvPr>
            <p:ph type="ctrTitle"/>
          </p:nvPr>
        </p:nvSpPr>
        <p:spPr>
          <a:xfrm>
            <a:off x="3490722" y="1346269"/>
            <a:ext cx="5295101"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3496734" y="4631475"/>
            <a:ext cx="5289088"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3490722" y="617415"/>
            <a:ext cx="5342792" cy="457200"/>
          </a:xfrm>
        </p:spPr>
        <p:txBody>
          <a:bodyPr/>
          <a:lstStyle>
            <a:lvl1pPr algn="l">
              <a:defRPr/>
            </a:lvl1pPr>
          </a:lstStyle>
          <a:p>
            <a:fld id="{12241623-A064-4BED-B073-BA4D61433402}" type="datetime1">
              <a:rPr lang="en-US" smtClean="0"/>
              <a:t>3/6/2021</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3490722" y="6170490"/>
            <a:ext cx="4191262"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7886700" y="6170490"/>
            <a:ext cx="899122"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031557" y="0"/>
            <a:ext cx="1897292"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866551" y="0"/>
            <a:ext cx="1902326"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693121" y="0"/>
            <a:ext cx="1696013"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1444216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3/6/2021</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51686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8474" y="507037"/>
            <a:ext cx="1178720"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00275" y="524373"/>
            <a:ext cx="4469683"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fld id="{EECF02AB-6034-4B88-BC5A-7C17CB0EF809}" type="datetime1">
              <a:rPr lang="en-US" smtClean="0"/>
              <a:t>3/6/2021</a:t>
            </a:fld>
            <a:endParaRPr lang="en-US" dirty="0"/>
          </a:p>
        </p:txBody>
      </p:sp>
      <p:sp>
        <p:nvSpPr>
          <p:cNvPr id="5" name="Footer Placeholder 4"/>
          <p:cNvSpPr>
            <a:spLocks noGrp="1"/>
          </p:cNvSpPr>
          <p:nvPr>
            <p:ph type="ftr" sz="quarter" idx="11"/>
          </p:nvPr>
        </p:nvSpPr>
        <p:spPr>
          <a:xfrm>
            <a:off x="2200275" y="6296616"/>
            <a:ext cx="4469683" cy="365125"/>
          </a:xfrm>
        </p:spPr>
        <p:txBody>
          <a:bodyPr/>
          <a:lstStyle/>
          <a:p>
            <a:endParaRPr lang="en-US" dirty="0"/>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6833687" y="571503"/>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2649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3/6/2021</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642914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2343433" y="1"/>
            <a:ext cx="329213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6092206" y="0"/>
            <a:ext cx="3051794"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0" y="1355239"/>
            <a:ext cx="3286004"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3490722" y="3420734"/>
            <a:ext cx="4999482"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3490722" y="6170490"/>
            <a:ext cx="4284986"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3490722" y="5550408"/>
            <a:ext cx="4999481"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480061" y="6170491"/>
            <a:ext cx="2130062" cy="457200"/>
          </a:xfrm>
        </p:spPr>
        <p:txBody>
          <a:bodyPr/>
          <a:lstStyle>
            <a:lvl1pPr algn="l">
              <a:defRPr/>
            </a:lvl1pPr>
          </a:lstStyle>
          <a:p>
            <a:fld id="{E72EB70D-CD01-44DA-83B3-8FEB3383D307}" type="datetime1">
              <a:rPr lang="en-US" smtClean="0"/>
              <a:t>3/6/2021</a:t>
            </a:fld>
            <a:endParaRPr lang="en-US" dirty="0"/>
          </a:p>
        </p:txBody>
      </p:sp>
    </p:spTree>
    <p:extLst>
      <p:ext uri="{BB962C8B-B14F-4D97-AF65-F5344CB8AC3E}">
        <p14:creationId xmlns:p14="http://schemas.microsoft.com/office/powerpoint/2010/main" val="4291626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40180"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7718" y="2438400"/>
            <a:ext cx="312039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3/6/2021</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738521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40181" y="2456408"/>
            <a:ext cx="312039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0181"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7718" y="2456408"/>
            <a:ext cx="312039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4897718" y="3316640"/>
            <a:ext cx="312039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3/6/2021</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7851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3/6/2021</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683444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3/6/2021</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08731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7367" y="640081"/>
            <a:ext cx="2420786"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960120" y="640081"/>
            <a:ext cx="521208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57367" y="3223804"/>
            <a:ext cx="2420786"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6357366" y="6170491"/>
            <a:ext cx="1660742" cy="457200"/>
          </a:xfrm>
        </p:spPr>
        <p:txBody>
          <a:bodyPr/>
          <a:lstStyle/>
          <a:p>
            <a:fld id="{ED5DD0D6-7A82-473E-879B-C6ECD6CCCFEC}" type="datetime1">
              <a:rPr lang="en-US" smtClean="0"/>
              <a:t>3/6/2021</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960120" y="6170490"/>
            <a:ext cx="521208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78442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 y="1"/>
            <a:ext cx="6076988"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6357366" y="1503910"/>
            <a:ext cx="2422969"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6357366" y="3223806"/>
            <a:ext cx="2420874"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6357366" y="6170491"/>
            <a:ext cx="1660742" cy="457200"/>
          </a:xfrm>
        </p:spPr>
        <p:txBody>
          <a:bodyPr/>
          <a:lstStyle/>
          <a:p>
            <a:fld id="{D4605E03-BC17-41A7-854C-DFAB672737DC}" type="datetime1">
              <a:rPr lang="en-US" smtClean="0"/>
              <a:t>3/6/2021</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960120" y="6170490"/>
            <a:ext cx="4848308"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38893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0181" y="442221"/>
            <a:ext cx="6577928"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440181" y="2312276"/>
            <a:ext cx="6577928"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888046" y="6170491"/>
            <a:ext cx="2130062"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3/6/2021</a:t>
            </a:fld>
            <a:endParaRPr lang="en-US" dirty="0"/>
          </a:p>
        </p:txBody>
      </p:sp>
      <p:sp>
        <p:nvSpPr>
          <p:cNvPr id="5" name="Footer Placeholder 4"/>
          <p:cNvSpPr>
            <a:spLocks noGrp="1"/>
          </p:cNvSpPr>
          <p:nvPr>
            <p:ph type="ftr" sz="quarter" idx="3"/>
          </p:nvPr>
        </p:nvSpPr>
        <p:spPr>
          <a:xfrm>
            <a:off x="1440181" y="6170490"/>
            <a:ext cx="4250531"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8140308" y="6170490"/>
            <a:ext cx="89154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440181" y="2176009"/>
            <a:ext cx="6577928"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252808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93" r:id="rId6"/>
    <p:sldLayoutId id="2147483689" r:id="rId7"/>
    <p:sldLayoutId id="2147483690" r:id="rId8"/>
    <p:sldLayoutId id="2147483691" r:id="rId9"/>
    <p:sldLayoutId id="2147483692" r:id="rId10"/>
    <p:sldLayoutId id="2147483694"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369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US" dirty="0">
              <a:solidFill>
                <a:prstClr val="white"/>
              </a:solidFill>
              <a:latin typeface="Meiryo"/>
            </a:endParaRPr>
          </a:p>
        </p:txBody>
      </p:sp>
      <p:pic>
        <p:nvPicPr>
          <p:cNvPr id="4" name="Picture 3" descr="Plastic water bottle floating on the water surface">
            <a:extLst>
              <a:ext uri="{FF2B5EF4-FFF2-40B4-BE49-F238E27FC236}">
                <a16:creationId xmlns:a16="http://schemas.microsoft.com/office/drawing/2014/main" id="{27AEE228-9BD6-4A13-8389-E0066866BA6D}"/>
              </a:ext>
            </a:extLst>
          </p:cNvPr>
          <p:cNvPicPr>
            <a:picLocks noChangeAspect="1"/>
          </p:cNvPicPr>
          <p:nvPr/>
        </p:nvPicPr>
        <p:blipFill rotWithShape="1">
          <a:blip r:embed="rId2"/>
          <a:srcRect t="13092" r="-1" b="2616"/>
          <a:stretch/>
        </p:blipFill>
        <p:spPr>
          <a:xfrm>
            <a:off x="-1522476" y="10"/>
            <a:ext cx="12188952" cy="6857990"/>
          </a:xfrm>
          <a:prstGeom prst="rect">
            <a:avLst/>
          </a:prstGeom>
        </p:spPr>
      </p:pic>
      <p:sp>
        <p:nvSpPr>
          <p:cNvPr id="11" name="Freeform: Shape 1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57917"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96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defRPr/>
            </a:pPr>
            <a:endParaRPr lang="en-US" dirty="0">
              <a:solidFill>
                <a:prstClr val="white"/>
              </a:solidFill>
              <a:latin typeface="Meiryo"/>
            </a:endParaRPr>
          </a:p>
        </p:txBody>
      </p:sp>
      <p:sp>
        <p:nvSpPr>
          <p:cNvPr id="15" name="Freeform: Shape 1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12967"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defRPr/>
            </a:pPr>
            <a:endParaRPr lang="en-US" dirty="0">
              <a:solidFill>
                <a:prstClr val="white"/>
              </a:solidFill>
              <a:latin typeface="Meiryo"/>
            </a:endParaRPr>
          </a:p>
        </p:txBody>
      </p:sp>
      <p:sp>
        <p:nvSpPr>
          <p:cNvPr id="17" name="Freeform: Shape 1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72195"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457200">
              <a:defRPr/>
            </a:pPr>
            <a:endParaRPr lang="en-US" dirty="0">
              <a:solidFill>
                <a:prstClr val="white"/>
              </a:solidFill>
              <a:latin typeface="Meiryo"/>
            </a:endParaRPr>
          </a:p>
        </p:txBody>
      </p:sp>
      <p:sp>
        <p:nvSpPr>
          <p:cNvPr id="19" name="Freeform: Shape 1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99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defRPr/>
            </a:pPr>
            <a:endParaRPr lang="en-US" dirty="0">
              <a:solidFill>
                <a:prstClr val="white"/>
              </a:solidFill>
              <a:latin typeface="Meiryo"/>
            </a:endParaRPr>
          </a:p>
        </p:txBody>
      </p:sp>
      <p:sp>
        <p:nvSpPr>
          <p:cNvPr id="2" name="Title 1">
            <a:extLst>
              <a:ext uri="{FF2B5EF4-FFF2-40B4-BE49-F238E27FC236}">
                <a16:creationId xmlns:a16="http://schemas.microsoft.com/office/drawing/2014/main" id="{2B6D729F-1981-4FDD-BC50-C807A9E9BA15}"/>
              </a:ext>
            </a:extLst>
          </p:cNvPr>
          <p:cNvSpPr>
            <a:spLocks noGrp="1"/>
          </p:cNvSpPr>
          <p:nvPr>
            <p:ph type="ctrTitle"/>
          </p:nvPr>
        </p:nvSpPr>
        <p:spPr>
          <a:xfrm>
            <a:off x="666750" y="2966579"/>
            <a:ext cx="7810500" cy="1505027"/>
          </a:xfrm>
        </p:spPr>
        <p:txBody>
          <a:bodyPr anchor="b">
            <a:spAutoFit/>
          </a:bodyPr>
          <a:lstStyle/>
          <a:p>
            <a:pPr algn="ctr"/>
            <a:r>
              <a:rPr lang="en-US" sz="3600" b="1" i="0" u="none" strike="noStrike" baseline="0" dirty="0">
                <a:solidFill>
                  <a:schemeClr val="tx1"/>
                </a:solidFill>
              </a:rPr>
              <a:t>FAITH, FEAR, AND FOLLY DURING A PANDEMIC</a:t>
            </a:r>
            <a:endParaRPr lang="en-US" sz="13800" dirty="0">
              <a:solidFill>
                <a:schemeClr val="tx1"/>
              </a:solidFill>
            </a:endParaRPr>
          </a:p>
        </p:txBody>
      </p:sp>
      <p:sp>
        <p:nvSpPr>
          <p:cNvPr id="3" name="Subtitle 2">
            <a:extLst>
              <a:ext uri="{FF2B5EF4-FFF2-40B4-BE49-F238E27FC236}">
                <a16:creationId xmlns:a16="http://schemas.microsoft.com/office/drawing/2014/main" id="{AFC3DDED-BA2F-4329-86F5-C38DA8F300F1}"/>
              </a:ext>
            </a:extLst>
          </p:cNvPr>
          <p:cNvSpPr>
            <a:spLocks noGrp="1"/>
          </p:cNvSpPr>
          <p:nvPr>
            <p:ph type="subTitle" idx="1"/>
          </p:nvPr>
        </p:nvSpPr>
        <p:spPr>
          <a:xfrm>
            <a:off x="1095375" y="4471607"/>
            <a:ext cx="6953250" cy="655564"/>
          </a:xfrm>
        </p:spPr>
        <p:txBody>
          <a:bodyPr anchor="t">
            <a:spAutoFit/>
          </a:bodyPr>
          <a:lstStyle/>
          <a:p>
            <a:pPr algn="ctr"/>
            <a:r>
              <a:rPr lang="en-US" b="1" dirty="0">
                <a:solidFill>
                  <a:schemeClr val="tx1"/>
                </a:solidFill>
              </a:rPr>
              <a:t>Nehemiah 4:7-15</a:t>
            </a:r>
          </a:p>
        </p:txBody>
      </p:sp>
    </p:spTree>
    <p:extLst>
      <p:ext uri="{BB962C8B-B14F-4D97-AF65-F5344CB8AC3E}">
        <p14:creationId xmlns:p14="http://schemas.microsoft.com/office/powerpoint/2010/main" val="380365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647701" y="2293760"/>
            <a:ext cx="7867650" cy="4210383"/>
          </a:xfrm>
        </p:spPr>
        <p:txBody>
          <a:bodyPr>
            <a:spAutoFit/>
          </a:bodyPr>
          <a:lstStyle/>
          <a:p>
            <a:r>
              <a:rPr lang="en-US" sz="2600" b="1" dirty="0">
                <a:solidFill>
                  <a:schemeClr val="tx1"/>
                </a:solidFill>
              </a:rPr>
              <a:t>Paul’s Faith Failed Not, Yet …</a:t>
            </a:r>
          </a:p>
          <a:p>
            <a:pPr marL="285750" indent="-285750">
              <a:buFont typeface="Arial" panose="020B0604020202020204" pitchFamily="34" charset="0"/>
              <a:buChar char="•"/>
            </a:pPr>
            <a:r>
              <a:rPr lang="en-US" sz="2000" dirty="0">
                <a:solidFill>
                  <a:schemeClr val="tx1"/>
                </a:solidFill>
              </a:rPr>
              <a:t>He escaped in a basket let down over a wall in Damascus. Acts 9:25</a:t>
            </a:r>
          </a:p>
          <a:p>
            <a:pPr marL="285750" indent="-285750">
              <a:buFont typeface="Arial" panose="020B0604020202020204" pitchFamily="34" charset="0"/>
              <a:buChar char="•"/>
            </a:pPr>
            <a:r>
              <a:rPr lang="en-US" sz="2000" dirty="0">
                <a:solidFill>
                  <a:schemeClr val="tx1"/>
                </a:solidFill>
              </a:rPr>
              <a:t>He laid low in Tarsus. Acts 9:29-30</a:t>
            </a:r>
          </a:p>
          <a:p>
            <a:pPr marL="285750" indent="-285750">
              <a:buFont typeface="Arial" panose="020B0604020202020204" pitchFamily="34" charset="0"/>
              <a:buChar char="•"/>
            </a:pPr>
            <a:r>
              <a:rPr lang="en-US" sz="2000" dirty="0">
                <a:solidFill>
                  <a:schemeClr val="tx1"/>
                </a:solidFill>
              </a:rPr>
              <a:t>He appealed to Caesar. Acts 25:11-12</a:t>
            </a:r>
          </a:p>
          <a:p>
            <a:pPr marL="285750" indent="-285750">
              <a:buFont typeface="Arial" panose="020B0604020202020204" pitchFamily="34" charset="0"/>
              <a:buChar char="•"/>
            </a:pPr>
            <a:r>
              <a:rPr lang="en-US" sz="2000" dirty="0">
                <a:solidFill>
                  <a:schemeClr val="tx1"/>
                </a:solidFill>
              </a:rPr>
              <a:t>He willingly suffered more than we can imagine </a:t>
            </a:r>
            <a:br>
              <a:rPr lang="en-US" sz="2000" dirty="0">
                <a:solidFill>
                  <a:schemeClr val="tx1"/>
                </a:solidFill>
              </a:rPr>
            </a:br>
            <a:r>
              <a:rPr lang="en-US" sz="2000" dirty="0">
                <a:solidFill>
                  <a:schemeClr val="tx1"/>
                </a:solidFill>
              </a:rPr>
              <a:t>(2 Corinthians 11:23-28), yet, there were times when he sidestepped grave harm.</a:t>
            </a:r>
          </a:p>
        </p:txBody>
      </p:sp>
      <p:sp>
        <p:nvSpPr>
          <p:cNvPr id="6" name="Title 1">
            <a:extLst>
              <a:ext uri="{FF2B5EF4-FFF2-40B4-BE49-F238E27FC236}">
                <a16:creationId xmlns:a16="http://schemas.microsoft.com/office/drawing/2014/main" id="{695D842A-E813-4A5E-A62A-F7B9C9D1D12D}"/>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2964655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113122" y="2124074"/>
            <a:ext cx="8908330" cy="4698209"/>
          </a:xfrm>
        </p:spPr>
        <p:txBody>
          <a:bodyPr wrap="square">
            <a:spAutoFit/>
          </a:bodyPr>
          <a:lstStyle/>
          <a:p>
            <a:pPr>
              <a:lnSpc>
                <a:spcPct val="120000"/>
              </a:lnSpc>
            </a:pPr>
            <a:r>
              <a:rPr lang="en-US" sz="2800" b="1" dirty="0">
                <a:solidFill>
                  <a:schemeClr val="tx1"/>
                </a:solidFill>
              </a:rPr>
              <a:t>Same True of the Church in Jerusalem:</a:t>
            </a:r>
          </a:p>
          <a:p>
            <a:pPr>
              <a:lnSpc>
                <a:spcPct val="120000"/>
              </a:lnSpc>
            </a:pPr>
            <a:r>
              <a:rPr lang="en-US" sz="2000" dirty="0">
                <a:solidFill>
                  <a:schemeClr val="tx1"/>
                </a:solidFill>
              </a:rPr>
              <a:t>Acts 8:1-4, </a:t>
            </a:r>
            <a:r>
              <a:rPr lang="en-US" sz="2000" i="1" dirty="0">
                <a:solidFill>
                  <a:schemeClr val="tx1"/>
                </a:solidFill>
              </a:rPr>
              <a:t>“And Saul was consenting unto his death. And there arose on that day a </a:t>
            </a:r>
            <a:r>
              <a:rPr lang="en-US" sz="2200" b="1" i="1" dirty="0">
                <a:solidFill>
                  <a:schemeClr val="tx1"/>
                </a:solidFill>
              </a:rPr>
              <a:t>great persecution </a:t>
            </a:r>
            <a:r>
              <a:rPr lang="en-US" sz="2000" i="1" dirty="0">
                <a:solidFill>
                  <a:schemeClr val="tx1"/>
                </a:solidFill>
              </a:rPr>
              <a:t>against the church which was in Jerusalem; and they were </a:t>
            </a:r>
            <a:r>
              <a:rPr lang="en-US" sz="2200" b="1" i="1" dirty="0">
                <a:solidFill>
                  <a:schemeClr val="tx1"/>
                </a:solidFill>
              </a:rPr>
              <a:t>all scattered abroad </a:t>
            </a:r>
            <a:r>
              <a:rPr lang="en-US" sz="2000" i="1" dirty="0">
                <a:solidFill>
                  <a:schemeClr val="tx1"/>
                </a:solidFill>
              </a:rPr>
              <a:t>throughout the regions of Judaea and Samaria, except the apostles. And devout men buried Stephen, and made great lamentation over him. But </a:t>
            </a:r>
            <a:r>
              <a:rPr lang="en-US" sz="2200" b="1" i="1" dirty="0">
                <a:solidFill>
                  <a:schemeClr val="tx1"/>
                </a:solidFill>
              </a:rPr>
              <a:t>Saul laid waste the church</a:t>
            </a:r>
            <a:r>
              <a:rPr lang="en-US" sz="2000" i="1" dirty="0">
                <a:solidFill>
                  <a:schemeClr val="tx1"/>
                </a:solidFill>
              </a:rPr>
              <a:t>, entering into every house, and dragging men and women committed them to prison. They therefore that </a:t>
            </a:r>
            <a:r>
              <a:rPr lang="en-US" sz="2000" b="1" i="1" dirty="0">
                <a:solidFill>
                  <a:schemeClr val="tx1"/>
                </a:solidFill>
              </a:rPr>
              <a:t>were scattered abroad, </a:t>
            </a:r>
            <a:r>
              <a:rPr lang="en-US" sz="2000" i="1" dirty="0">
                <a:solidFill>
                  <a:schemeClr val="tx1"/>
                </a:solidFill>
              </a:rPr>
              <a:t>went about preaching the word.”</a:t>
            </a:r>
          </a:p>
        </p:txBody>
      </p:sp>
      <p:sp>
        <p:nvSpPr>
          <p:cNvPr id="6" name="Title 1">
            <a:extLst>
              <a:ext uri="{FF2B5EF4-FFF2-40B4-BE49-F238E27FC236}">
                <a16:creationId xmlns:a16="http://schemas.microsoft.com/office/drawing/2014/main" id="{36186C27-3DB7-4ECF-BC66-47F18996E41D}"/>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4204925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104775" y="2124074"/>
            <a:ext cx="8943975" cy="3736407"/>
          </a:xfrm>
        </p:spPr>
        <p:txBody>
          <a:bodyPr>
            <a:spAutoFit/>
          </a:bodyPr>
          <a:lstStyle/>
          <a:p>
            <a:r>
              <a:rPr lang="en-US" sz="2400" b="1" dirty="0">
                <a:solidFill>
                  <a:schemeClr val="tx1"/>
                </a:solidFill>
              </a:rPr>
              <a:t>Living by faith – faithlessness or foolishness?</a:t>
            </a:r>
          </a:p>
          <a:p>
            <a:pPr marL="285750" indent="-285750">
              <a:buFont typeface="Arial" panose="020B0604020202020204" pitchFamily="34" charset="0"/>
              <a:buChar char="•"/>
            </a:pPr>
            <a:r>
              <a:rPr lang="en-US" sz="2000" dirty="0">
                <a:solidFill>
                  <a:schemeClr val="tx1"/>
                </a:solidFill>
              </a:rPr>
              <a:t>Paul returned to Lystra. Acts 14:19-22</a:t>
            </a:r>
          </a:p>
          <a:p>
            <a:pPr marL="342900" indent="-342900">
              <a:buFont typeface="Arial" panose="020B0604020202020204" pitchFamily="34" charset="0"/>
              <a:buChar char="•"/>
            </a:pPr>
            <a:r>
              <a:rPr lang="en-US" sz="2000" dirty="0">
                <a:solidFill>
                  <a:schemeClr val="tx1"/>
                </a:solidFill>
              </a:rPr>
              <a:t>Paul escaped at night with an armed guard. Acts 23:21-31</a:t>
            </a:r>
          </a:p>
          <a:p>
            <a:pPr marL="342900" indent="-342900">
              <a:buFont typeface="Arial" panose="020B0604020202020204" pitchFamily="34" charset="0"/>
              <a:buChar char="•"/>
            </a:pPr>
            <a:r>
              <a:rPr lang="en-US" sz="2000" dirty="0">
                <a:solidFill>
                  <a:schemeClr val="tx1"/>
                </a:solidFill>
              </a:rPr>
              <a:t>Not a </a:t>
            </a:r>
            <a:r>
              <a:rPr lang="en-US" sz="2000" i="1" dirty="0">
                <a:solidFill>
                  <a:schemeClr val="tx1"/>
                </a:solidFill>
              </a:rPr>
              <a:t>“one size fits all” </a:t>
            </a:r>
            <a:r>
              <a:rPr lang="en-US" sz="2000" dirty="0">
                <a:solidFill>
                  <a:schemeClr val="tx1"/>
                </a:solidFill>
              </a:rPr>
              <a:t>in matters of judgment.</a:t>
            </a:r>
          </a:p>
          <a:p>
            <a:pPr marL="342900" indent="-342900">
              <a:buFont typeface="Arial" panose="020B0604020202020204" pitchFamily="34" charset="0"/>
              <a:buChar char="•"/>
            </a:pPr>
            <a:r>
              <a:rPr lang="en-US" sz="2000" dirty="0">
                <a:solidFill>
                  <a:schemeClr val="tx1"/>
                </a:solidFill>
              </a:rPr>
              <a:t>Faith in God’s protection and taking precautions are not mutually exclusive. </a:t>
            </a:r>
            <a:r>
              <a:rPr lang="de-DE" sz="2000" dirty="0">
                <a:solidFill>
                  <a:schemeClr val="tx1"/>
                </a:solidFill>
              </a:rPr>
              <a:t>Nehemiah 4:14, 20;</a:t>
            </a:r>
            <a:br>
              <a:rPr lang="de-DE" sz="2000" dirty="0">
                <a:solidFill>
                  <a:schemeClr val="tx1"/>
                </a:solidFill>
              </a:rPr>
            </a:br>
            <a:r>
              <a:rPr lang="de-DE" sz="2000" dirty="0">
                <a:solidFill>
                  <a:schemeClr val="tx1"/>
                </a:solidFill>
              </a:rPr>
              <a:t>cf. Nehemiah 4:13, 17, 21</a:t>
            </a:r>
            <a:endParaRPr lang="en-US" sz="2000" dirty="0">
              <a:solidFill>
                <a:schemeClr val="tx1"/>
              </a:solidFill>
            </a:endParaRPr>
          </a:p>
        </p:txBody>
      </p:sp>
      <p:sp>
        <p:nvSpPr>
          <p:cNvPr id="6" name="Title 1">
            <a:extLst>
              <a:ext uri="{FF2B5EF4-FFF2-40B4-BE49-F238E27FC236}">
                <a16:creationId xmlns:a16="http://schemas.microsoft.com/office/drawing/2014/main" id="{0D395A09-68FC-43AB-A650-DB4AC8F9C328}"/>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2018296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647701" y="2265479"/>
            <a:ext cx="7867650" cy="3867213"/>
          </a:xfrm>
        </p:spPr>
        <p:txBody>
          <a:bodyPr>
            <a:spAutoFit/>
          </a:bodyPr>
          <a:lstStyle/>
          <a:p>
            <a:r>
              <a:rPr lang="en-US" sz="2000" b="1" dirty="0">
                <a:solidFill>
                  <a:schemeClr val="tx1"/>
                </a:solidFill>
              </a:rPr>
              <a:t>In such matters of judgment, above all else, charity toward one another should prevail.</a:t>
            </a:r>
          </a:p>
          <a:p>
            <a:r>
              <a:rPr lang="en-US" i="1" dirty="0">
                <a:solidFill>
                  <a:schemeClr val="tx1"/>
                </a:solidFill>
              </a:rPr>
              <a:t>“For ye, brethren, were called for freedom; only (use) not your freedom for an occasion to the flesh, but through love be servants one to another. For the whole law is fulfilled in one word, (even) in this: Thou shalt love thy neighbor as thyself. But if ye bite and devour one another, take heed that ye be not consumed one of another.”</a:t>
            </a:r>
            <a:r>
              <a:rPr lang="en-US" dirty="0">
                <a:solidFill>
                  <a:schemeClr val="tx1"/>
                </a:solidFill>
              </a:rPr>
              <a:t> </a:t>
            </a:r>
            <a:br>
              <a:rPr lang="en-US" dirty="0">
                <a:solidFill>
                  <a:schemeClr val="tx1"/>
                </a:solidFill>
              </a:rPr>
            </a:br>
            <a:r>
              <a:rPr lang="en-US" dirty="0">
                <a:solidFill>
                  <a:schemeClr val="tx1"/>
                </a:solidFill>
              </a:rPr>
              <a:t>Galatians 5:13-15</a:t>
            </a:r>
          </a:p>
        </p:txBody>
      </p:sp>
      <p:sp>
        <p:nvSpPr>
          <p:cNvPr id="6" name="Title 1">
            <a:extLst>
              <a:ext uri="{FF2B5EF4-FFF2-40B4-BE49-F238E27FC236}">
                <a16:creationId xmlns:a16="http://schemas.microsoft.com/office/drawing/2014/main" id="{487A542A-EE76-42E8-A544-7BBF7C301389}"/>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1891567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150829" y="2085975"/>
            <a:ext cx="8861196" cy="4732065"/>
          </a:xfrm>
        </p:spPr>
        <p:txBody>
          <a:bodyPr wrap="square">
            <a:spAutoFit/>
          </a:bodyPr>
          <a:lstStyle/>
          <a:p>
            <a:pPr>
              <a:lnSpc>
                <a:spcPct val="120000"/>
              </a:lnSpc>
              <a:spcBef>
                <a:spcPts val="0"/>
              </a:spcBef>
            </a:pPr>
            <a:r>
              <a:rPr lang="en-US" sz="2400" b="1" dirty="0">
                <a:solidFill>
                  <a:schemeClr val="tx1"/>
                </a:solidFill>
              </a:rPr>
              <a:t>In such matters of judgment, above all else, charity toward one another should prevail. </a:t>
            </a:r>
          </a:p>
          <a:p>
            <a:pPr>
              <a:lnSpc>
                <a:spcPct val="120000"/>
              </a:lnSpc>
              <a:spcBef>
                <a:spcPts val="0"/>
              </a:spcBef>
            </a:pPr>
            <a:r>
              <a:rPr lang="en-US" dirty="0">
                <a:solidFill>
                  <a:schemeClr val="tx1"/>
                </a:solidFill>
              </a:rPr>
              <a:t>Romans 14:13, </a:t>
            </a:r>
            <a:r>
              <a:rPr lang="en-US" i="1" dirty="0">
                <a:solidFill>
                  <a:schemeClr val="tx1"/>
                </a:solidFill>
              </a:rPr>
              <a:t>“Let us not therefore judge one another any more: but judge ye this rather, that no man put a stumblingblock in his brother's way, or an occasion of falling.”</a:t>
            </a:r>
          </a:p>
          <a:p>
            <a:pPr>
              <a:lnSpc>
                <a:spcPct val="120000"/>
              </a:lnSpc>
              <a:spcBef>
                <a:spcPts val="0"/>
              </a:spcBef>
            </a:pPr>
            <a:r>
              <a:rPr lang="en-US" dirty="0">
                <a:solidFill>
                  <a:schemeClr val="tx1"/>
                </a:solidFill>
              </a:rPr>
              <a:t>Romans 14:19, </a:t>
            </a:r>
            <a:r>
              <a:rPr lang="en-US" i="1" dirty="0">
                <a:solidFill>
                  <a:schemeClr val="tx1"/>
                </a:solidFill>
              </a:rPr>
              <a:t>“So then let us follow after things which make for peace, and things whereby we may edify one another.”</a:t>
            </a:r>
          </a:p>
          <a:p>
            <a:pPr>
              <a:lnSpc>
                <a:spcPct val="120000"/>
              </a:lnSpc>
              <a:spcBef>
                <a:spcPts val="0"/>
              </a:spcBef>
            </a:pPr>
            <a:r>
              <a:rPr lang="en-US" dirty="0">
                <a:solidFill>
                  <a:schemeClr val="tx1"/>
                </a:solidFill>
              </a:rPr>
              <a:t>Romans 15:5-7, </a:t>
            </a:r>
            <a:r>
              <a:rPr lang="en-US" i="1" dirty="0">
                <a:solidFill>
                  <a:schemeClr val="tx1"/>
                </a:solidFill>
              </a:rPr>
              <a:t>“Now the God of patience and of comfort grant you to be of the same mind one with another according to Christ Jesus: that with one accord ye may with one mouth glorify the God and Father of our Lord Jesus Christ. Wherefore receive ye one another, even as Christ also received you, to the glory of God.”</a:t>
            </a:r>
          </a:p>
        </p:txBody>
      </p:sp>
      <p:sp>
        <p:nvSpPr>
          <p:cNvPr id="6" name="Title 1">
            <a:extLst>
              <a:ext uri="{FF2B5EF4-FFF2-40B4-BE49-F238E27FC236}">
                <a16:creationId xmlns:a16="http://schemas.microsoft.com/office/drawing/2014/main" id="{E6901555-2AAD-437B-92E0-CC4137ABD152}"/>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582382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593890" y="2349298"/>
            <a:ext cx="7975077" cy="3981090"/>
          </a:xfrm>
        </p:spPr>
        <p:txBody>
          <a:bodyPr wrap="square">
            <a:spAutoFit/>
          </a:bodyPr>
          <a:lstStyle/>
          <a:p>
            <a:pPr marL="285750" indent="-285750">
              <a:lnSpc>
                <a:spcPct val="100000"/>
              </a:lnSpc>
              <a:buFont typeface="Arial" panose="020B0604020202020204" pitchFamily="34" charset="0"/>
              <a:buChar char="•"/>
            </a:pPr>
            <a:r>
              <a:rPr lang="en-US" sz="2600" b="0" i="0" u="none" strike="noStrike" baseline="0" dirty="0"/>
              <a:t>History of Nehemiah</a:t>
            </a:r>
            <a:r>
              <a:rPr lang="en-US" sz="2600" b="0" i="1" u="none" strike="noStrike" baseline="0" dirty="0"/>
              <a:t>.</a:t>
            </a:r>
            <a:endParaRPr lang="en-US" sz="2600" b="0" i="0" u="none" strike="noStrike" baseline="0" dirty="0"/>
          </a:p>
          <a:p>
            <a:pPr marL="285750" indent="-285750">
              <a:lnSpc>
                <a:spcPct val="100000"/>
              </a:lnSpc>
              <a:buFont typeface="Arial" panose="020B0604020202020204" pitchFamily="34" charset="0"/>
              <a:buChar char="•"/>
            </a:pPr>
            <a:r>
              <a:rPr lang="en-US" sz="2600" b="0" i="0" u="none" strike="noStrike" baseline="0" dirty="0"/>
              <a:t>Nehemiah’s interest in his brethren!</a:t>
            </a:r>
          </a:p>
          <a:p>
            <a:pPr marL="285750" indent="-285750">
              <a:lnSpc>
                <a:spcPct val="100000"/>
              </a:lnSpc>
              <a:buFont typeface="Arial" panose="020B0604020202020204" pitchFamily="34" charset="0"/>
              <a:buChar char="•"/>
            </a:pPr>
            <a:r>
              <a:rPr lang="en-US" sz="2600" dirty="0"/>
              <a:t>Nehemiah’s initial preparation. 1:8-9,11;</a:t>
            </a:r>
            <a:br>
              <a:rPr lang="en-US" sz="2600" dirty="0"/>
            </a:br>
            <a:r>
              <a:rPr lang="en-US" sz="2600" dirty="0"/>
              <a:t>2:4-8; 2:12-20</a:t>
            </a:r>
          </a:p>
          <a:p>
            <a:pPr marL="285750" indent="-285750">
              <a:lnSpc>
                <a:spcPct val="100000"/>
              </a:lnSpc>
              <a:buFont typeface="Arial" panose="020B0604020202020204" pitchFamily="34" charset="0"/>
              <a:buChar char="•"/>
            </a:pPr>
            <a:r>
              <a:rPr lang="en-US" sz="2600" dirty="0"/>
              <a:t>Organized for the work. Chapter 3</a:t>
            </a:r>
          </a:p>
          <a:p>
            <a:pPr marL="285750" indent="-285750">
              <a:lnSpc>
                <a:spcPct val="100000"/>
              </a:lnSpc>
              <a:buFont typeface="Arial" panose="020B0604020202020204" pitchFamily="34" charset="0"/>
              <a:buChar char="•"/>
            </a:pPr>
            <a:r>
              <a:rPr lang="en-US" sz="2600" dirty="0"/>
              <a:t>Zeal for the work in spite of the ridicule.</a:t>
            </a:r>
            <a:br>
              <a:rPr lang="en-US" sz="2600" dirty="0"/>
            </a:br>
            <a:r>
              <a:rPr lang="en-US" sz="2600" dirty="0"/>
              <a:t>4:1-6, 20</a:t>
            </a:r>
          </a:p>
          <a:p>
            <a:pPr marL="285750" indent="-285750">
              <a:lnSpc>
                <a:spcPct val="100000"/>
              </a:lnSpc>
              <a:buFont typeface="Arial" panose="020B0604020202020204" pitchFamily="34" charset="0"/>
              <a:buChar char="•"/>
            </a:pPr>
            <a:r>
              <a:rPr lang="en-US" sz="2600" dirty="0"/>
              <a:t>Read The Text: Nehemiah 4:7-15</a:t>
            </a:r>
          </a:p>
        </p:txBody>
      </p:sp>
      <p:sp>
        <p:nvSpPr>
          <p:cNvPr id="6" name="Title 1">
            <a:extLst>
              <a:ext uri="{FF2B5EF4-FFF2-40B4-BE49-F238E27FC236}">
                <a16:creationId xmlns:a16="http://schemas.microsoft.com/office/drawing/2014/main" id="{12EB0D3F-1217-4EDA-9021-469165B39CF7}"/>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37697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273844" y="2434139"/>
            <a:ext cx="8615362" cy="3873368"/>
          </a:xfrm>
        </p:spPr>
        <p:txBody>
          <a:bodyPr>
            <a:spAutoFit/>
          </a:bodyPr>
          <a:lstStyle/>
          <a:p>
            <a:pPr marL="285750" indent="-285750">
              <a:lnSpc>
                <a:spcPct val="100000"/>
              </a:lnSpc>
              <a:buFont typeface="Arial" panose="020B0604020202020204" pitchFamily="34" charset="0"/>
              <a:buChar char="•"/>
            </a:pPr>
            <a:r>
              <a:rPr lang="en-US" sz="2400" dirty="0">
                <a:solidFill>
                  <a:schemeClr val="tx1"/>
                </a:solidFill>
              </a:rPr>
              <a:t>Faith primarily refers to our trust in God.</a:t>
            </a:r>
            <a:br>
              <a:rPr lang="en-US" sz="2400" dirty="0">
                <a:solidFill>
                  <a:schemeClr val="tx1"/>
                </a:solidFill>
              </a:rPr>
            </a:br>
            <a:r>
              <a:rPr lang="en-US" sz="2400" dirty="0">
                <a:solidFill>
                  <a:schemeClr val="tx1"/>
                </a:solidFill>
              </a:rPr>
              <a:t>Hebrews 11:7; Acts 27:22, 25</a:t>
            </a:r>
          </a:p>
          <a:p>
            <a:pPr marL="285750" indent="-285750">
              <a:lnSpc>
                <a:spcPct val="100000"/>
              </a:lnSpc>
              <a:buFont typeface="Arial" panose="020B0604020202020204" pitchFamily="34" charset="0"/>
              <a:buChar char="•"/>
            </a:pPr>
            <a:r>
              <a:rPr lang="en-US" sz="2400" dirty="0">
                <a:solidFill>
                  <a:schemeClr val="tx1"/>
                </a:solidFill>
              </a:rPr>
              <a:t>But faith is not to be confused with folly.</a:t>
            </a:r>
            <a:br>
              <a:rPr lang="en-US" sz="2400" dirty="0">
                <a:solidFill>
                  <a:schemeClr val="tx1"/>
                </a:solidFill>
              </a:rPr>
            </a:br>
            <a:r>
              <a:rPr lang="en-US" sz="2400" dirty="0">
                <a:solidFill>
                  <a:schemeClr val="tx1"/>
                </a:solidFill>
              </a:rPr>
              <a:t>cf. Matthew 4:6, </a:t>
            </a:r>
            <a:r>
              <a:rPr lang="en-US" sz="2400" i="1" dirty="0">
                <a:solidFill>
                  <a:schemeClr val="tx1"/>
                </a:solidFill>
              </a:rPr>
              <a:t>“if you are the Son of God, throw yourself down”</a:t>
            </a:r>
          </a:p>
          <a:p>
            <a:pPr marL="285750" indent="-285750">
              <a:lnSpc>
                <a:spcPct val="100000"/>
              </a:lnSpc>
              <a:buFont typeface="Arial" panose="020B0604020202020204" pitchFamily="34" charset="0"/>
              <a:buChar char="•"/>
            </a:pPr>
            <a:r>
              <a:rPr lang="en-US" sz="2400" b="1" dirty="0">
                <a:solidFill>
                  <a:schemeClr val="tx1"/>
                </a:solidFill>
              </a:rPr>
              <a:t>But how do we determine when FAITH becomes FOLLY?</a:t>
            </a:r>
          </a:p>
          <a:p>
            <a:pPr marL="285750" indent="-285750">
              <a:lnSpc>
                <a:spcPct val="100000"/>
              </a:lnSpc>
              <a:buFont typeface="Arial" panose="020B0604020202020204" pitchFamily="34" charset="0"/>
              <a:buChar char="•"/>
            </a:pPr>
            <a:r>
              <a:rPr lang="en-US" sz="2400" b="1" dirty="0">
                <a:solidFill>
                  <a:schemeClr val="tx1"/>
                </a:solidFill>
              </a:rPr>
              <a:t>How do we know when what seems to be PRUDENCE is really disguised FEAR?</a:t>
            </a:r>
          </a:p>
        </p:txBody>
      </p:sp>
      <p:sp>
        <p:nvSpPr>
          <p:cNvPr id="6" name="Title 1">
            <a:extLst>
              <a:ext uri="{FF2B5EF4-FFF2-40B4-BE49-F238E27FC236}">
                <a16:creationId xmlns:a16="http://schemas.microsoft.com/office/drawing/2014/main" id="{C8055EA3-DDB4-4B8D-A179-63741AAA0418}"/>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2629987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581025" y="2377873"/>
            <a:ext cx="7981949" cy="4242700"/>
          </a:xfrm>
        </p:spPr>
        <p:txBody>
          <a:bodyPr>
            <a:spAutoFit/>
          </a:bodyPr>
          <a:lstStyle/>
          <a:p>
            <a:pPr>
              <a:lnSpc>
                <a:spcPct val="100000"/>
              </a:lnSpc>
            </a:pPr>
            <a:r>
              <a:rPr lang="en-US" sz="2800" b="1" dirty="0">
                <a:solidFill>
                  <a:schemeClr val="tx1"/>
                </a:solidFill>
              </a:rPr>
              <a:t>The people of Jerusalem faced multiple crises in the time of Nehemiah.</a:t>
            </a:r>
          </a:p>
          <a:p>
            <a:pPr marL="282575" lvl="2" indent="-282575">
              <a:lnSpc>
                <a:spcPct val="100000"/>
              </a:lnSpc>
            </a:pPr>
            <a:r>
              <a:rPr lang="en-US" sz="2600" dirty="0">
                <a:solidFill>
                  <a:schemeClr val="tx1"/>
                </a:solidFill>
              </a:rPr>
              <a:t>A city without walls was a city without security.</a:t>
            </a:r>
          </a:p>
          <a:p>
            <a:pPr marL="282575" lvl="2" indent="-282575">
              <a:lnSpc>
                <a:spcPct val="100000"/>
              </a:lnSpc>
            </a:pPr>
            <a:r>
              <a:rPr lang="en-US" sz="2600" dirty="0">
                <a:solidFill>
                  <a:schemeClr val="tx1"/>
                </a:solidFill>
              </a:rPr>
              <a:t>A crushing burden to those few Jews who were committed to the task.</a:t>
            </a:r>
          </a:p>
          <a:p>
            <a:pPr marL="282575" lvl="2" indent="-282575">
              <a:lnSpc>
                <a:spcPct val="100000"/>
              </a:lnSpc>
            </a:pPr>
            <a:r>
              <a:rPr lang="en-US" sz="2600" dirty="0">
                <a:solidFill>
                  <a:schemeClr val="tx1"/>
                </a:solidFill>
              </a:rPr>
              <a:t>The threat of violence from Israel’s enemies.</a:t>
            </a:r>
            <a:endParaRPr lang="en-US" sz="1500" dirty="0">
              <a:solidFill>
                <a:schemeClr val="tx1"/>
              </a:solidFill>
            </a:endParaRPr>
          </a:p>
        </p:txBody>
      </p:sp>
      <p:sp>
        <p:nvSpPr>
          <p:cNvPr id="6" name="Title 1">
            <a:extLst>
              <a:ext uri="{FF2B5EF4-FFF2-40B4-BE49-F238E27FC236}">
                <a16:creationId xmlns:a16="http://schemas.microsoft.com/office/drawing/2014/main" id="{C0F9DA3A-C8EB-4E7A-9996-6EFEA410338D}"/>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623035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333375" y="2162175"/>
            <a:ext cx="8496299" cy="4138056"/>
          </a:xfrm>
        </p:spPr>
        <p:txBody>
          <a:bodyPr>
            <a:spAutoFit/>
          </a:bodyPr>
          <a:lstStyle/>
          <a:p>
            <a:r>
              <a:rPr lang="en-US" sz="2400" b="1" dirty="0">
                <a:solidFill>
                  <a:schemeClr val="tx1"/>
                </a:solidFill>
              </a:rPr>
              <a:t>NOTE:</a:t>
            </a:r>
            <a:r>
              <a:rPr lang="en-US" sz="2400" dirty="0">
                <a:solidFill>
                  <a:schemeClr val="tx1"/>
                </a:solidFill>
              </a:rPr>
              <a:t> </a:t>
            </a:r>
            <a:r>
              <a:rPr lang="en-US" sz="2400" i="1" dirty="0">
                <a:solidFill>
                  <a:schemeClr val="tx1"/>
                </a:solidFill>
              </a:rPr>
              <a:t>“</a:t>
            </a:r>
            <a:r>
              <a:rPr lang="en-US" sz="2400" b="1" i="1" dirty="0">
                <a:solidFill>
                  <a:schemeClr val="tx1"/>
                </a:solidFill>
              </a:rPr>
              <a:t>Our God Will Fight For Us</a:t>
            </a:r>
            <a:r>
              <a:rPr lang="en-US" sz="2400" i="1" dirty="0">
                <a:solidFill>
                  <a:schemeClr val="tx1"/>
                </a:solidFill>
              </a:rPr>
              <a:t>.”</a:t>
            </a:r>
            <a:r>
              <a:rPr lang="en-US" sz="2400" dirty="0">
                <a:solidFill>
                  <a:schemeClr val="tx1"/>
                </a:solidFill>
              </a:rPr>
              <a:t> </a:t>
            </a:r>
            <a:r>
              <a:rPr lang="en-US" sz="2400" b="1" dirty="0">
                <a:solidFill>
                  <a:schemeClr val="tx1"/>
                </a:solidFill>
              </a:rPr>
              <a:t>Nehemiah 4:20</a:t>
            </a:r>
          </a:p>
          <a:p>
            <a:pPr marL="342900" indent="-342900">
              <a:buFont typeface="Arial" panose="020B0604020202020204" pitchFamily="34" charset="0"/>
              <a:buChar char="•"/>
            </a:pPr>
            <a:r>
              <a:rPr lang="en-US" sz="2000" dirty="0">
                <a:solidFill>
                  <a:schemeClr val="tx1"/>
                </a:solidFill>
              </a:rPr>
              <a:t>Nehemiah exhorted, </a:t>
            </a:r>
            <a:r>
              <a:rPr lang="en-US" sz="2000" i="1" dirty="0">
                <a:solidFill>
                  <a:schemeClr val="tx1"/>
                </a:solidFill>
              </a:rPr>
              <a:t>“Do not be afraid of them.” “Remember the Lord, who is great and awesome.”</a:t>
            </a:r>
            <a:r>
              <a:rPr lang="en-US" sz="2000" dirty="0">
                <a:solidFill>
                  <a:schemeClr val="tx1"/>
                </a:solidFill>
              </a:rPr>
              <a:t> </a:t>
            </a:r>
            <a:br>
              <a:rPr lang="en-US" sz="2000" dirty="0">
                <a:solidFill>
                  <a:schemeClr val="tx1"/>
                </a:solidFill>
              </a:rPr>
            </a:br>
            <a:r>
              <a:rPr lang="en-US" sz="2000" dirty="0">
                <a:solidFill>
                  <a:schemeClr val="tx1"/>
                </a:solidFill>
              </a:rPr>
              <a:t>Nehemiah 4:14 NASV</a:t>
            </a:r>
          </a:p>
          <a:p>
            <a:endParaRPr lang="en-US" sz="2000" i="1" dirty="0">
              <a:solidFill>
                <a:schemeClr val="tx1"/>
              </a:solidFill>
            </a:endParaRPr>
          </a:p>
          <a:p>
            <a:pPr marL="285750" indent="-285750">
              <a:buFont typeface="Wingdings" panose="05000000000000000000" pitchFamily="2" charset="2"/>
              <a:buChar char="Ø"/>
            </a:pPr>
            <a:r>
              <a:rPr lang="en-US" sz="2000" dirty="0">
                <a:solidFill>
                  <a:schemeClr val="tx1"/>
                </a:solidFill>
              </a:rPr>
              <a:t>The faith of the people prompted them to build as they took up arms to defend their city.</a:t>
            </a:r>
          </a:p>
        </p:txBody>
      </p:sp>
      <p:sp>
        <p:nvSpPr>
          <p:cNvPr id="6" name="Title 1">
            <a:extLst>
              <a:ext uri="{FF2B5EF4-FFF2-40B4-BE49-F238E27FC236}">
                <a16:creationId xmlns:a16="http://schemas.microsoft.com/office/drawing/2014/main" id="{B53946FE-806E-45D6-A573-CC269E4A449D}"/>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1617863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333375" y="2321017"/>
            <a:ext cx="8496299" cy="4127284"/>
          </a:xfrm>
        </p:spPr>
        <p:txBody>
          <a:bodyPr>
            <a:spAutoFit/>
          </a:bodyPr>
          <a:lstStyle/>
          <a:p>
            <a:pPr>
              <a:lnSpc>
                <a:spcPct val="100000"/>
              </a:lnSpc>
            </a:pPr>
            <a:r>
              <a:rPr lang="en-US" sz="2800" b="1" dirty="0"/>
              <a:t>So, how was the city saved?</a:t>
            </a:r>
          </a:p>
          <a:p>
            <a:pPr marL="342900" indent="-342900">
              <a:lnSpc>
                <a:spcPct val="100000"/>
              </a:lnSpc>
              <a:buFont typeface="Arial" panose="020B0604020202020204" pitchFamily="34" charset="0"/>
              <a:buChar char="•"/>
            </a:pPr>
            <a:r>
              <a:rPr lang="en-US" sz="2400" dirty="0"/>
              <a:t>God had </a:t>
            </a:r>
            <a:r>
              <a:rPr lang="en-US" sz="2400" i="1" dirty="0"/>
              <a:t>“frustrated their plan.”</a:t>
            </a:r>
            <a:r>
              <a:rPr lang="en-US" sz="2400" dirty="0"/>
              <a:t> NASV </a:t>
            </a:r>
            <a:r>
              <a:rPr lang="en-US" sz="2400" i="1" dirty="0"/>
              <a:t>“brought their counsel to nought.”</a:t>
            </a:r>
            <a:r>
              <a:rPr lang="en-US" sz="2400" dirty="0"/>
              <a:t> ASV Nehemiah 4:15</a:t>
            </a:r>
            <a:endParaRPr lang="en-US" sz="2400" i="1" dirty="0"/>
          </a:p>
          <a:p>
            <a:pPr marL="285750" lvl="0" indent="-285750">
              <a:lnSpc>
                <a:spcPct val="100000"/>
              </a:lnSpc>
              <a:buFont typeface="Arial" panose="020B0604020202020204" pitchFamily="34" charset="0"/>
              <a:buChar char="•"/>
              <a:defRPr/>
            </a:pPr>
            <a:r>
              <a:rPr lang="en-US" sz="2400" dirty="0"/>
              <a:t>God worked through Nehemiah and the people.</a:t>
            </a:r>
            <a:r>
              <a:rPr kumimoji="0" lang="en-US" sz="2000" b="0" i="1" u="none" strike="noStrike" kern="1200" cap="none" spc="150" normalizeH="0" baseline="0" noProof="0" dirty="0">
                <a:ln>
                  <a:noFill/>
                </a:ln>
                <a:solidFill>
                  <a:srgbClr val="000000">
                    <a:lumMod val="75000"/>
                    <a:lumOff val="25000"/>
                  </a:srgbClr>
                </a:solidFill>
                <a:effectLst/>
                <a:uLnTx/>
                <a:uFillTx/>
                <a:latin typeface="Meiryo"/>
                <a:ea typeface="+mn-ea"/>
                <a:cs typeface="+mn-cs"/>
              </a:rPr>
              <a:t> “And it came to pass from that time forth, that half of my servants wrought in the work, and half of them held the </a:t>
            </a:r>
            <a:r>
              <a:rPr kumimoji="0" lang="en-US" sz="2000" b="0" i="1" u="sng" strike="noStrike" kern="1200" cap="none" spc="150" normalizeH="0" baseline="0" noProof="0" dirty="0">
                <a:ln>
                  <a:noFill/>
                </a:ln>
                <a:solidFill>
                  <a:srgbClr val="000000">
                    <a:lumMod val="75000"/>
                    <a:lumOff val="25000"/>
                  </a:srgbClr>
                </a:solidFill>
                <a:effectLst/>
                <a:uLnTx/>
                <a:uFillTx/>
                <a:latin typeface="Meiryo"/>
                <a:ea typeface="+mn-ea"/>
                <a:cs typeface="+mn-cs"/>
              </a:rPr>
              <a:t>spears</a:t>
            </a:r>
            <a:r>
              <a:rPr kumimoji="0" lang="en-US" sz="2000" b="0" i="1" u="none" strike="noStrike" kern="1200" cap="none" spc="150" normalizeH="0" baseline="0" noProof="0" dirty="0">
                <a:ln>
                  <a:noFill/>
                </a:ln>
                <a:solidFill>
                  <a:srgbClr val="000000">
                    <a:lumMod val="75000"/>
                    <a:lumOff val="25000"/>
                  </a:srgbClr>
                </a:solidFill>
                <a:effectLst/>
                <a:uLnTx/>
                <a:uFillTx/>
                <a:latin typeface="Meiryo"/>
                <a:ea typeface="+mn-ea"/>
                <a:cs typeface="+mn-cs"/>
              </a:rPr>
              <a:t>, the </a:t>
            </a:r>
            <a:r>
              <a:rPr kumimoji="0" lang="en-US" sz="2000" b="0" i="1" u="sng" strike="noStrike" kern="1200" cap="none" spc="150" normalizeH="0" baseline="0" noProof="0" dirty="0">
                <a:ln>
                  <a:noFill/>
                </a:ln>
                <a:solidFill>
                  <a:srgbClr val="000000">
                    <a:lumMod val="75000"/>
                    <a:lumOff val="25000"/>
                  </a:srgbClr>
                </a:solidFill>
                <a:effectLst/>
                <a:uLnTx/>
                <a:uFillTx/>
                <a:latin typeface="Meiryo"/>
                <a:ea typeface="+mn-ea"/>
                <a:cs typeface="+mn-cs"/>
              </a:rPr>
              <a:t>shields</a:t>
            </a:r>
            <a:r>
              <a:rPr kumimoji="0" lang="en-US" sz="2000" b="0" i="1" u="none" strike="noStrike" kern="1200" cap="none" spc="150" normalizeH="0" baseline="0" noProof="0" dirty="0">
                <a:ln>
                  <a:noFill/>
                </a:ln>
                <a:solidFill>
                  <a:srgbClr val="000000">
                    <a:lumMod val="75000"/>
                    <a:lumOff val="25000"/>
                  </a:srgbClr>
                </a:solidFill>
                <a:effectLst/>
                <a:uLnTx/>
                <a:uFillTx/>
                <a:latin typeface="Meiryo"/>
                <a:ea typeface="+mn-ea"/>
                <a:cs typeface="+mn-cs"/>
              </a:rPr>
              <a:t>, and the </a:t>
            </a:r>
            <a:r>
              <a:rPr kumimoji="0" lang="en-US" sz="2000" b="0" i="1" u="sng" strike="noStrike" kern="1200" cap="none" spc="150" normalizeH="0" baseline="0" noProof="0" dirty="0">
                <a:ln>
                  <a:noFill/>
                </a:ln>
                <a:solidFill>
                  <a:srgbClr val="000000">
                    <a:lumMod val="75000"/>
                    <a:lumOff val="25000"/>
                  </a:srgbClr>
                </a:solidFill>
                <a:effectLst/>
                <a:uLnTx/>
                <a:uFillTx/>
                <a:latin typeface="Meiryo"/>
                <a:ea typeface="+mn-ea"/>
                <a:cs typeface="+mn-cs"/>
              </a:rPr>
              <a:t>bows</a:t>
            </a:r>
            <a:r>
              <a:rPr kumimoji="0" lang="en-US" sz="2000" b="0" i="1" u="none" strike="noStrike" kern="1200" cap="none" spc="150" normalizeH="0" baseline="0" noProof="0" dirty="0">
                <a:ln>
                  <a:noFill/>
                </a:ln>
                <a:solidFill>
                  <a:srgbClr val="000000">
                    <a:lumMod val="75000"/>
                    <a:lumOff val="25000"/>
                  </a:srgbClr>
                </a:solidFill>
                <a:effectLst/>
                <a:uLnTx/>
                <a:uFillTx/>
                <a:latin typeface="Meiryo"/>
                <a:ea typeface="+mn-ea"/>
                <a:cs typeface="+mn-cs"/>
              </a:rPr>
              <a:t>, and the </a:t>
            </a:r>
            <a:r>
              <a:rPr kumimoji="0" lang="en-US" sz="2000" b="0" i="1" u="sng" strike="noStrike" kern="1200" cap="none" spc="150" normalizeH="0" baseline="0" noProof="0" dirty="0">
                <a:ln>
                  <a:noFill/>
                </a:ln>
                <a:solidFill>
                  <a:srgbClr val="000000">
                    <a:lumMod val="75000"/>
                    <a:lumOff val="25000"/>
                  </a:srgbClr>
                </a:solidFill>
                <a:effectLst/>
                <a:uLnTx/>
                <a:uFillTx/>
                <a:latin typeface="Meiryo"/>
                <a:ea typeface="+mn-ea"/>
                <a:cs typeface="+mn-cs"/>
              </a:rPr>
              <a:t>coats of mail</a:t>
            </a:r>
            <a:r>
              <a:rPr kumimoji="0" lang="en-US" sz="2000" b="0" i="1" strike="noStrike" kern="1200" cap="none" spc="150" normalizeH="0" baseline="0" noProof="0" dirty="0">
                <a:ln>
                  <a:noFill/>
                </a:ln>
                <a:solidFill>
                  <a:srgbClr val="000000">
                    <a:lumMod val="75000"/>
                    <a:lumOff val="25000"/>
                  </a:srgbClr>
                </a:solidFill>
                <a:effectLst/>
                <a:uLnTx/>
                <a:uFillTx/>
                <a:latin typeface="Meiryo"/>
                <a:ea typeface="+mn-ea"/>
                <a:cs typeface="+mn-cs"/>
              </a:rPr>
              <a:t> …</a:t>
            </a:r>
            <a:r>
              <a:rPr kumimoji="0" lang="en-US" sz="2000" b="0" i="1" u="none" strike="noStrike" kern="1200" cap="none" spc="150" normalizeH="0" baseline="0" noProof="0" dirty="0">
                <a:ln>
                  <a:noFill/>
                </a:ln>
                <a:solidFill>
                  <a:srgbClr val="000000">
                    <a:lumMod val="75000"/>
                    <a:lumOff val="25000"/>
                  </a:srgbClr>
                </a:solidFill>
                <a:effectLst/>
                <a:uLnTx/>
                <a:uFillTx/>
                <a:latin typeface="Meiryo"/>
                <a:ea typeface="+mn-ea"/>
                <a:cs typeface="+mn-cs"/>
              </a:rPr>
              <a:t> They all builded the wall and they that bare burdens laded themselves; </a:t>
            </a:r>
            <a:r>
              <a:rPr kumimoji="0" lang="en-US" sz="2000" b="0" i="1" u="sng" strike="noStrike" kern="1200" cap="none" spc="150" normalizeH="0" baseline="0" noProof="0" dirty="0">
                <a:ln>
                  <a:noFill/>
                </a:ln>
                <a:solidFill>
                  <a:srgbClr val="000000">
                    <a:lumMod val="75000"/>
                    <a:lumOff val="25000"/>
                  </a:srgbClr>
                </a:solidFill>
                <a:effectLst/>
                <a:uLnTx/>
                <a:uFillTx/>
                <a:latin typeface="Meiryo"/>
                <a:ea typeface="+mn-ea"/>
                <a:cs typeface="+mn-cs"/>
              </a:rPr>
              <a:t>every one with one of his hands wrought in the work, and with the other held his weapon</a:t>
            </a:r>
            <a:r>
              <a:rPr kumimoji="0" lang="en-US" sz="2000" b="0" i="1" strike="noStrike" kern="1200" cap="none" spc="150" normalizeH="0" baseline="0" noProof="0" dirty="0">
                <a:ln>
                  <a:noFill/>
                </a:ln>
                <a:solidFill>
                  <a:srgbClr val="000000">
                    <a:lumMod val="75000"/>
                    <a:lumOff val="25000"/>
                  </a:srgbClr>
                </a:solidFill>
                <a:effectLst/>
                <a:uLnTx/>
                <a:uFillTx/>
                <a:latin typeface="Meiryo"/>
                <a:ea typeface="+mn-ea"/>
                <a:cs typeface="+mn-cs"/>
              </a:rPr>
              <a:t>.</a:t>
            </a:r>
            <a:r>
              <a:rPr lang="en-US" sz="2000" i="1" dirty="0">
                <a:solidFill>
                  <a:srgbClr val="000000">
                    <a:lumMod val="75000"/>
                    <a:lumOff val="25000"/>
                  </a:srgbClr>
                </a:solidFill>
              </a:rPr>
              <a:t>” </a:t>
            </a:r>
            <a:r>
              <a:rPr lang="en-US" sz="2000" dirty="0">
                <a:solidFill>
                  <a:srgbClr val="000000">
                    <a:lumMod val="75000"/>
                    <a:lumOff val="25000"/>
                  </a:srgbClr>
                </a:solidFill>
              </a:rPr>
              <a:t>Nehemiah 4:16-17</a:t>
            </a:r>
            <a:endParaRPr kumimoji="0" lang="en-US" sz="2000" b="0" u="none" strike="noStrike" kern="1200" cap="none" spc="150" normalizeH="0" baseline="0" noProof="0" dirty="0">
              <a:ln>
                <a:noFill/>
              </a:ln>
              <a:solidFill>
                <a:srgbClr val="000000">
                  <a:lumMod val="75000"/>
                  <a:lumOff val="25000"/>
                </a:srgbClr>
              </a:solidFill>
              <a:effectLst/>
              <a:uLnTx/>
              <a:uFillTx/>
              <a:latin typeface="Meiryo"/>
              <a:ea typeface="+mn-ea"/>
              <a:cs typeface="+mn-cs"/>
            </a:endParaRPr>
          </a:p>
        </p:txBody>
      </p:sp>
      <p:sp>
        <p:nvSpPr>
          <p:cNvPr id="6" name="Title 1">
            <a:extLst>
              <a:ext uri="{FF2B5EF4-FFF2-40B4-BE49-F238E27FC236}">
                <a16:creationId xmlns:a16="http://schemas.microsoft.com/office/drawing/2014/main" id="{B50F6397-3ED6-4FA2-AB89-98B1B1911541}"/>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613588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244358" y="2066924"/>
            <a:ext cx="8677274" cy="3822585"/>
          </a:xfrm>
        </p:spPr>
        <p:txBody>
          <a:bodyPr>
            <a:spAutoFit/>
          </a:bodyPr>
          <a:lstStyle/>
          <a:p>
            <a:r>
              <a:rPr lang="en-US" sz="2800" b="1" dirty="0">
                <a:solidFill>
                  <a:schemeClr val="tx1"/>
                </a:solidFill>
              </a:rPr>
              <a:t>Faith that trusts works!</a:t>
            </a:r>
          </a:p>
          <a:p>
            <a:pPr marL="285750" indent="-285750">
              <a:buFont typeface="Arial" panose="020B0604020202020204" pitchFamily="34" charset="0"/>
              <a:buChar char="•"/>
            </a:pPr>
            <a:r>
              <a:rPr lang="en-US" sz="2000" dirty="0">
                <a:solidFill>
                  <a:schemeClr val="tx1"/>
                </a:solidFill>
              </a:rPr>
              <a:t>God provides our daily bread through our labor.</a:t>
            </a:r>
            <a:br>
              <a:rPr lang="en-US" sz="2000" dirty="0">
                <a:solidFill>
                  <a:schemeClr val="tx1"/>
                </a:solidFill>
              </a:rPr>
            </a:br>
            <a:r>
              <a:rPr lang="en-US" sz="2000" dirty="0">
                <a:solidFill>
                  <a:schemeClr val="tx1"/>
                </a:solidFill>
              </a:rPr>
              <a:t>Matthew 6:11; 2 Thessalonians 3:10</a:t>
            </a:r>
          </a:p>
          <a:p>
            <a:pPr marL="285750" indent="-285750">
              <a:buFont typeface="Arial" panose="020B0604020202020204" pitchFamily="34" charset="0"/>
              <a:buChar char="•"/>
            </a:pPr>
            <a:r>
              <a:rPr lang="en-US" sz="2000" dirty="0">
                <a:solidFill>
                  <a:schemeClr val="tx1"/>
                </a:solidFill>
              </a:rPr>
              <a:t>God heals the sick through the prayer of elders and the anointing of oil. James 5:14-15</a:t>
            </a:r>
          </a:p>
          <a:p>
            <a:pPr marL="285750" indent="-285750">
              <a:buFont typeface="Arial" panose="020B0604020202020204" pitchFamily="34" charset="0"/>
              <a:buChar char="•"/>
            </a:pPr>
            <a:r>
              <a:rPr lang="en-US" sz="2000" dirty="0">
                <a:solidFill>
                  <a:schemeClr val="tx1"/>
                </a:solidFill>
              </a:rPr>
              <a:t>God comforts us through our brothers. 2 Corinthians 7:6</a:t>
            </a:r>
          </a:p>
          <a:p>
            <a:pPr marL="285750" indent="-285750">
              <a:buFont typeface="Arial" panose="020B0604020202020204" pitchFamily="34" charset="0"/>
              <a:buChar char="•"/>
            </a:pPr>
            <a:r>
              <a:rPr lang="en-US" sz="2000" dirty="0">
                <a:solidFill>
                  <a:schemeClr val="tx1"/>
                </a:solidFill>
              </a:rPr>
              <a:t>God works through creation</a:t>
            </a:r>
          </a:p>
        </p:txBody>
      </p:sp>
      <p:sp>
        <p:nvSpPr>
          <p:cNvPr id="4" name="TextBox 3">
            <a:extLst>
              <a:ext uri="{FF2B5EF4-FFF2-40B4-BE49-F238E27FC236}">
                <a16:creationId xmlns:a16="http://schemas.microsoft.com/office/drawing/2014/main" id="{21B85940-5971-48C1-A015-2F140A7B5FFA}"/>
              </a:ext>
            </a:extLst>
          </p:cNvPr>
          <p:cNvSpPr txBox="1"/>
          <p:nvPr/>
        </p:nvSpPr>
        <p:spPr>
          <a:xfrm>
            <a:off x="635470" y="5770119"/>
            <a:ext cx="7924800" cy="1015663"/>
          </a:xfrm>
          <a:prstGeom prst="rect">
            <a:avLst/>
          </a:prstGeom>
          <a:noFill/>
        </p:spPr>
        <p:txBody>
          <a:bodyPr wrap="square" rtlCol="0">
            <a:spAutoFit/>
          </a:bodyPr>
          <a:lstStyle/>
          <a:p>
            <a:pPr marL="342900" indent="-342900">
              <a:buFont typeface="Arial" panose="020B0604020202020204" pitchFamily="34" charset="0"/>
              <a:buChar char="•"/>
            </a:pPr>
            <a:r>
              <a:rPr lang="en-US" sz="2000" dirty="0"/>
              <a:t>He </a:t>
            </a:r>
            <a:r>
              <a:rPr lang="en-US" sz="2000" i="1" dirty="0"/>
              <a:t>“waters the mountains” </a:t>
            </a:r>
            <a:r>
              <a:rPr lang="en-US" sz="2000" dirty="0"/>
              <a:t>and causes </a:t>
            </a:r>
            <a:r>
              <a:rPr lang="en-US" sz="2000" i="1" dirty="0"/>
              <a:t>“the grass to grow”</a:t>
            </a:r>
            <a:r>
              <a:rPr lang="en-US" sz="2000" dirty="0"/>
              <a:t> and feeds the </a:t>
            </a:r>
            <a:r>
              <a:rPr lang="en-US" sz="2000" i="1" dirty="0"/>
              <a:t>“young lions” </a:t>
            </a:r>
            <a:r>
              <a:rPr lang="en-US" sz="2000" dirty="0"/>
              <a:t>through the natural processes which He made and governs. Psalms 104:13, 14, 21</a:t>
            </a:r>
          </a:p>
        </p:txBody>
      </p:sp>
      <p:sp>
        <p:nvSpPr>
          <p:cNvPr id="7" name="Title 1">
            <a:extLst>
              <a:ext uri="{FF2B5EF4-FFF2-40B4-BE49-F238E27FC236}">
                <a16:creationId xmlns:a16="http://schemas.microsoft.com/office/drawing/2014/main" id="{62B9F7E3-7569-456A-8D8E-26D545574E24}"/>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370910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113122" y="2020377"/>
            <a:ext cx="8927183" cy="4870564"/>
          </a:xfrm>
        </p:spPr>
        <p:txBody>
          <a:bodyPr wrap="square">
            <a:spAutoFit/>
          </a:bodyPr>
          <a:lstStyle/>
          <a:p>
            <a:r>
              <a:rPr lang="en-US" sz="2600" b="1" dirty="0">
                <a:solidFill>
                  <a:schemeClr val="tx1"/>
                </a:solidFill>
              </a:rPr>
              <a:t>Principles applied:</a:t>
            </a:r>
          </a:p>
          <a:p>
            <a:pPr marL="342900" indent="-342900">
              <a:buFont typeface="Arial" panose="020B0604020202020204" pitchFamily="34" charset="0"/>
              <a:buChar char="•"/>
            </a:pPr>
            <a:r>
              <a:rPr lang="en-US" sz="2400" dirty="0">
                <a:solidFill>
                  <a:schemeClr val="tx1"/>
                </a:solidFill>
              </a:rPr>
              <a:t>Wearing a mask to prevent inadvertently spreading it, and receiving a vaccine to keep from getting it, and receiving medical treatment while having it.</a:t>
            </a:r>
          </a:p>
          <a:p>
            <a:pPr marL="285750" lvl="3" indent="-285750"/>
            <a:r>
              <a:rPr lang="en-US" sz="2000" dirty="0">
                <a:solidFill>
                  <a:schemeClr val="tx1"/>
                </a:solidFill>
              </a:rPr>
              <a:t>God works through people and nature to bring about His purposes.</a:t>
            </a:r>
          </a:p>
          <a:p>
            <a:pPr marL="285750" lvl="3" indent="-285750"/>
            <a:r>
              <a:rPr lang="en-US" sz="2000" dirty="0">
                <a:solidFill>
                  <a:schemeClr val="tx1"/>
                </a:solidFill>
              </a:rPr>
              <a:t>We work because we trust that God works.</a:t>
            </a:r>
            <a:br>
              <a:rPr lang="en-US" sz="2000" dirty="0">
                <a:solidFill>
                  <a:schemeClr val="tx1"/>
                </a:solidFill>
              </a:rPr>
            </a:br>
            <a:r>
              <a:rPr lang="en-US" sz="2000" dirty="0">
                <a:solidFill>
                  <a:schemeClr val="tx1"/>
                </a:solidFill>
              </a:rPr>
              <a:t>Philippians 2:12-13</a:t>
            </a:r>
          </a:p>
        </p:txBody>
      </p:sp>
      <p:sp>
        <p:nvSpPr>
          <p:cNvPr id="6" name="Title 1">
            <a:extLst>
              <a:ext uri="{FF2B5EF4-FFF2-40B4-BE49-F238E27FC236}">
                <a16:creationId xmlns:a16="http://schemas.microsoft.com/office/drawing/2014/main" id="{C1900E1C-BDAE-437D-A2C4-301AEB5C20EC}"/>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3253612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A7F77E-0317-432D-92CF-531E4F555D9F}"/>
              </a:ext>
            </a:extLst>
          </p:cNvPr>
          <p:cNvSpPr>
            <a:spLocks noGrp="1"/>
          </p:cNvSpPr>
          <p:nvPr>
            <p:ph idx="1"/>
          </p:nvPr>
        </p:nvSpPr>
        <p:spPr>
          <a:xfrm>
            <a:off x="113122" y="2425729"/>
            <a:ext cx="8917756" cy="4407360"/>
          </a:xfrm>
        </p:spPr>
        <p:txBody>
          <a:bodyPr wrap="square">
            <a:spAutoFit/>
          </a:bodyPr>
          <a:lstStyle/>
          <a:p>
            <a:pPr>
              <a:lnSpc>
                <a:spcPct val="120000"/>
              </a:lnSpc>
            </a:pPr>
            <a:r>
              <a:rPr lang="en-US" sz="2800" b="1" dirty="0">
                <a:solidFill>
                  <a:schemeClr val="tx1"/>
                </a:solidFill>
              </a:rPr>
              <a:t>This body, this creation, and this life, are NOT all there is.</a:t>
            </a:r>
          </a:p>
          <a:p>
            <a:pPr>
              <a:lnSpc>
                <a:spcPct val="120000"/>
              </a:lnSpc>
            </a:pPr>
            <a:r>
              <a:rPr lang="en-US" sz="2000" dirty="0">
                <a:solidFill>
                  <a:schemeClr val="tx1"/>
                </a:solidFill>
              </a:rPr>
              <a:t>2 Timothy 4:18, </a:t>
            </a:r>
            <a:r>
              <a:rPr lang="en-US" sz="2000" i="1" dirty="0">
                <a:solidFill>
                  <a:schemeClr val="tx1"/>
                </a:solidFill>
              </a:rPr>
              <a:t>“The Lord will deliver me from every evil work, and will save me unto his heavenly kingdom: to whom (be) the glory forever and ever. Amen.”</a:t>
            </a:r>
          </a:p>
          <a:p>
            <a:pPr>
              <a:lnSpc>
                <a:spcPct val="120000"/>
              </a:lnSpc>
            </a:pPr>
            <a:r>
              <a:rPr lang="en-US" sz="2000" dirty="0">
                <a:solidFill>
                  <a:schemeClr val="tx1"/>
                </a:solidFill>
              </a:rPr>
              <a:t>Philippians 1:21-23, </a:t>
            </a:r>
            <a:r>
              <a:rPr lang="en-US" sz="2000" i="1" dirty="0">
                <a:solidFill>
                  <a:schemeClr val="tx1"/>
                </a:solidFill>
              </a:rPr>
              <a:t>“For to me to live is Christ, and to die is gain. But if to live in the flesh, – (if) this shall bring fruit from my work, then what I shall choose I know not. But I am in a strait betwixt the two, </a:t>
            </a:r>
            <a:r>
              <a:rPr lang="en-US" sz="2000" i="1" u="sng" dirty="0">
                <a:solidFill>
                  <a:schemeClr val="tx1"/>
                </a:solidFill>
              </a:rPr>
              <a:t>having the desire to depart and be with Christ; for it is very far better</a:t>
            </a:r>
            <a:r>
              <a:rPr lang="en-US" sz="2000" i="1" dirty="0">
                <a:solidFill>
                  <a:schemeClr val="tx1"/>
                </a:solidFill>
              </a:rPr>
              <a:t>”</a:t>
            </a:r>
          </a:p>
        </p:txBody>
      </p:sp>
      <p:sp>
        <p:nvSpPr>
          <p:cNvPr id="6" name="Title 1">
            <a:extLst>
              <a:ext uri="{FF2B5EF4-FFF2-40B4-BE49-F238E27FC236}">
                <a16:creationId xmlns:a16="http://schemas.microsoft.com/office/drawing/2014/main" id="{EF1DF467-DB86-4599-BB74-DD9717E4B7C9}"/>
              </a:ext>
            </a:extLst>
          </p:cNvPr>
          <p:cNvSpPr>
            <a:spLocks noGrp="1"/>
          </p:cNvSpPr>
          <p:nvPr>
            <p:ph type="title"/>
          </p:nvPr>
        </p:nvSpPr>
        <p:spPr>
          <a:xfrm>
            <a:off x="647700" y="340940"/>
            <a:ext cx="7867650" cy="1446550"/>
          </a:xfrm>
        </p:spPr>
        <p:txBody>
          <a:bodyPr>
            <a:spAutoFit/>
          </a:bodyPr>
          <a:lstStyle/>
          <a:p>
            <a:r>
              <a:rPr lang="en-US" sz="3200" b="1" i="0" u="none" strike="noStrike" baseline="0" dirty="0">
                <a:solidFill>
                  <a:schemeClr val="tx1"/>
                </a:solidFill>
              </a:rPr>
              <a:t>Faith, Fear, And Folly During A Pandemic</a:t>
            </a:r>
            <a:endParaRPr lang="en-US" dirty="0">
              <a:solidFill>
                <a:schemeClr val="tx1"/>
              </a:solidFill>
            </a:endParaRPr>
          </a:p>
        </p:txBody>
      </p:sp>
    </p:spTree>
    <p:extLst>
      <p:ext uri="{BB962C8B-B14F-4D97-AF65-F5344CB8AC3E}">
        <p14:creationId xmlns:p14="http://schemas.microsoft.com/office/powerpoint/2010/main" val="462164216"/>
      </p:ext>
    </p:extLst>
  </p:cSld>
  <p:clrMapOvr>
    <a:masterClrMapping/>
  </p:clrMapOvr>
</p:sld>
</file>

<file path=ppt/theme/theme1.xml><?xml version="1.0" encoding="utf-8"?>
<a:theme xmlns:a="http://schemas.openxmlformats.org/drawingml/2006/main" name="SketchLinesVTI">
  <a:themeElements>
    <a:clrScheme name="AnalogousFromRegularSeedRightStep">
      <a:dk1>
        <a:srgbClr val="000000"/>
      </a:dk1>
      <a:lt1>
        <a:srgbClr val="FFFFFF"/>
      </a:lt1>
      <a:dk2>
        <a:srgbClr val="1C2B32"/>
      </a:dk2>
      <a:lt2>
        <a:srgbClr val="F3F0F0"/>
      </a:lt2>
      <a:accent1>
        <a:srgbClr val="45AFB1"/>
      </a:accent1>
      <a:accent2>
        <a:srgbClr val="3B7EB1"/>
      </a:accent2>
      <a:accent3>
        <a:srgbClr val="4D5EC3"/>
      </a:accent3>
      <a:accent4>
        <a:srgbClr val="6142B4"/>
      </a:accent4>
      <a:accent5>
        <a:srgbClr val="9E4DC3"/>
      </a:accent5>
      <a:accent6>
        <a:srgbClr val="B13BA6"/>
      </a:accent6>
      <a:hlink>
        <a:srgbClr val="BF413F"/>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1203</Words>
  <Application>Microsoft Office PowerPoint</Application>
  <PresentationFormat>On-screen Show (4:3)</PresentationFormat>
  <Paragraphs>67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Meiryo</vt:lpstr>
      <vt:lpstr>Arial</vt:lpstr>
      <vt:lpstr>Calibri</vt:lpstr>
      <vt:lpstr>Corbel</vt:lpstr>
      <vt:lpstr>Wingdings</vt:lpstr>
      <vt:lpstr>SketchLinesVTI</vt:lpstr>
      <vt:lpstr>FAITH, FEAR, AND FOLLY DURING A PANDEMIC</vt:lpstr>
      <vt:lpstr>Faith, Fear, And Folly During A Pandemic</vt:lpstr>
      <vt:lpstr>Faith, Fear, And Folly During A Pandemic</vt:lpstr>
      <vt:lpstr>Faith, Fear, And Folly During A Pandemic</vt:lpstr>
      <vt:lpstr>Faith, Fear, And Folly During A Pandemic</vt:lpstr>
      <vt:lpstr>Faith, Fear, And Folly During A Pandemic</vt:lpstr>
      <vt:lpstr>Faith, Fear, And Folly During A Pandemic</vt:lpstr>
      <vt:lpstr>Faith, Fear, And Folly During A Pandemic</vt:lpstr>
      <vt:lpstr>Faith, Fear, And Folly During A Pandemic</vt:lpstr>
      <vt:lpstr>Faith, Fear, And Folly During A Pandemic</vt:lpstr>
      <vt:lpstr>Faith, Fear, And Folly During A Pandemic</vt:lpstr>
      <vt:lpstr>Faith, Fear, And Folly During A Pandemic</vt:lpstr>
      <vt:lpstr>Faith, Fear, And Folly During A Pandemic</vt:lpstr>
      <vt:lpstr>Faith, Fear, And Folly During A Pandemic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Faith, Fear, And Folly During A Pandemic</dc:title>
  <dc:creator>Micky Galloway</dc:creator>
  <cp:lastModifiedBy>Richard Lidh</cp:lastModifiedBy>
  <cp:revision>14</cp:revision>
  <cp:lastPrinted>2021-03-07T03:48:45Z</cp:lastPrinted>
  <dcterms:created xsi:type="dcterms:W3CDTF">2021-03-06T23:02:35Z</dcterms:created>
  <dcterms:modified xsi:type="dcterms:W3CDTF">2021-03-07T03:48:49Z</dcterms:modified>
</cp:coreProperties>
</file>